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16" r:id="rId1"/>
  </p:sldMasterIdLst>
  <p:sldIdLst>
    <p:sldId id="256" r:id="rId2"/>
    <p:sldId id="257" r:id="rId3"/>
    <p:sldId id="269" r:id="rId4"/>
    <p:sldId id="261" r:id="rId5"/>
    <p:sldId id="262" r:id="rId6"/>
    <p:sldId id="271" r:id="rId7"/>
    <p:sldId id="277" r:id="rId8"/>
    <p:sldId id="270" r:id="rId9"/>
    <p:sldId id="275" r:id="rId10"/>
    <p:sldId id="272" r:id="rId11"/>
    <p:sldId id="263" r:id="rId12"/>
    <p:sldId id="273" r:id="rId13"/>
    <p:sldId id="276" r:id="rId14"/>
    <p:sldId id="265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C_1589\Desktop\frekans%20hesab&#305;%20grafik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tr-TR" sz="1200" b="0" i="0" baseline="0">
                <a:effectLst/>
              </a:rPr>
              <a:t>a değerine bağlı frekans geçme durumu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tr-TR"/>
        </a:p>
      </c:txPr>
    </c:title>
    <c:autoTitleDeleted val="0"/>
    <c:plotArea>
      <c:layout>
        <c:manualLayout>
          <c:layoutTarget val="inner"/>
          <c:xMode val="edge"/>
          <c:yMode val="edge"/>
          <c:x val="8.3345317521745246E-2"/>
          <c:y val="0.11577540106951871"/>
          <c:w val="0.88397145770281693"/>
          <c:h val="0.60366752284306713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Sayfa1!$B$2:$B$85</c:f>
              <c:numCache>
                <c:formatCode>General</c:formatCode>
                <c:ptCount val="84"/>
                <c:pt idx="0">
                  <c:v>0.82</c:v>
                </c:pt>
                <c:pt idx="1">
                  <c:v>0.81</c:v>
                </c:pt>
                <c:pt idx="2">
                  <c:v>0.8</c:v>
                </c:pt>
                <c:pt idx="3">
                  <c:v>0.79</c:v>
                </c:pt>
                <c:pt idx="4">
                  <c:v>0.78</c:v>
                </c:pt>
                <c:pt idx="5">
                  <c:v>0.77</c:v>
                </c:pt>
                <c:pt idx="6">
                  <c:v>0.76</c:v>
                </c:pt>
                <c:pt idx="7">
                  <c:v>0.75</c:v>
                </c:pt>
                <c:pt idx="8">
                  <c:v>0.74</c:v>
                </c:pt>
                <c:pt idx="9">
                  <c:v>0.73</c:v>
                </c:pt>
                <c:pt idx="10">
                  <c:v>0.72</c:v>
                </c:pt>
                <c:pt idx="11">
                  <c:v>0.71</c:v>
                </c:pt>
                <c:pt idx="12">
                  <c:v>0.7</c:v>
                </c:pt>
                <c:pt idx="13">
                  <c:v>0.69</c:v>
                </c:pt>
                <c:pt idx="14">
                  <c:v>0.68</c:v>
                </c:pt>
                <c:pt idx="15">
                  <c:v>0.67</c:v>
                </c:pt>
                <c:pt idx="16">
                  <c:v>0.66</c:v>
                </c:pt>
                <c:pt idx="17">
                  <c:v>0.65</c:v>
                </c:pt>
                <c:pt idx="18">
                  <c:v>0.64</c:v>
                </c:pt>
                <c:pt idx="19">
                  <c:v>0.63</c:v>
                </c:pt>
                <c:pt idx="20">
                  <c:v>0.62</c:v>
                </c:pt>
                <c:pt idx="21">
                  <c:v>0.61</c:v>
                </c:pt>
                <c:pt idx="22">
                  <c:v>0.6</c:v>
                </c:pt>
                <c:pt idx="23">
                  <c:v>0.59</c:v>
                </c:pt>
                <c:pt idx="24">
                  <c:v>0.57999999999999996</c:v>
                </c:pt>
                <c:pt idx="25">
                  <c:v>0.56999999999999995</c:v>
                </c:pt>
                <c:pt idx="26">
                  <c:v>0.56000000000000005</c:v>
                </c:pt>
                <c:pt idx="27">
                  <c:v>0.55000000000000004</c:v>
                </c:pt>
                <c:pt idx="28">
                  <c:v>0.54</c:v>
                </c:pt>
                <c:pt idx="29">
                  <c:v>0.53</c:v>
                </c:pt>
                <c:pt idx="30">
                  <c:v>0.52</c:v>
                </c:pt>
                <c:pt idx="31">
                  <c:v>0.51</c:v>
                </c:pt>
                <c:pt idx="32">
                  <c:v>0.5</c:v>
                </c:pt>
                <c:pt idx="33">
                  <c:v>0.49</c:v>
                </c:pt>
                <c:pt idx="34">
                  <c:v>0.48</c:v>
                </c:pt>
                <c:pt idx="35">
                  <c:v>0.47</c:v>
                </c:pt>
                <c:pt idx="36">
                  <c:v>0.46</c:v>
                </c:pt>
                <c:pt idx="37">
                  <c:v>0.45</c:v>
                </c:pt>
                <c:pt idx="38">
                  <c:v>0.44</c:v>
                </c:pt>
                <c:pt idx="39">
                  <c:v>0.42999999999999899</c:v>
                </c:pt>
                <c:pt idx="40">
                  <c:v>0.41999999999999899</c:v>
                </c:pt>
                <c:pt idx="41">
                  <c:v>0.40999999999999898</c:v>
                </c:pt>
                <c:pt idx="42">
                  <c:v>0.39999999999999902</c:v>
                </c:pt>
                <c:pt idx="43">
                  <c:v>0.38999999999999901</c:v>
                </c:pt>
                <c:pt idx="44">
                  <c:v>0.37999999999999901</c:v>
                </c:pt>
                <c:pt idx="45">
                  <c:v>0.369999999999999</c:v>
                </c:pt>
                <c:pt idx="46">
                  <c:v>0.35999999999999899</c:v>
                </c:pt>
                <c:pt idx="47">
                  <c:v>0.34999999999999898</c:v>
                </c:pt>
                <c:pt idx="48">
                  <c:v>0.33999999999999903</c:v>
                </c:pt>
                <c:pt idx="49">
                  <c:v>0.32999999999999902</c:v>
                </c:pt>
                <c:pt idx="50">
                  <c:v>0.31999999999999901</c:v>
                </c:pt>
                <c:pt idx="51">
                  <c:v>0.309999999999999</c:v>
                </c:pt>
                <c:pt idx="52">
                  <c:v>0.29999999999999899</c:v>
                </c:pt>
                <c:pt idx="53">
                  <c:v>0.28999999999999898</c:v>
                </c:pt>
                <c:pt idx="54">
                  <c:v>0.27999999999999903</c:v>
                </c:pt>
                <c:pt idx="55">
                  <c:v>0.26999999999999902</c:v>
                </c:pt>
                <c:pt idx="56">
                  <c:v>0.25999999999999901</c:v>
                </c:pt>
                <c:pt idx="57">
                  <c:v>0.249999999999999</c:v>
                </c:pt>
                <c:pt idx="58">
                  <c:v>0.23999999999999899</c:v>
                </c:pt>
                <c:pt idx="59">
                  <c:v>0.22999999999999901</c:v>
                </c:pt>
                <c:pt idx="60">
                  <c:v>0.219999999999999</c:v>
                </c:pt>
                <c:pt idx="61">
                  <c:v>0.20999999999999899</c:v>
                </c:pt>
                <c:pt idx="62">
                  <c:v>0.19999999999999901</c:v>
                </c:pt>
                <c:pt idx="63">
                  <c:v>0.189999999999999</c:v>
                </c:pt>
                <c:pt idx="64">
                  <c:v>0.17999999999999899</c:v>
                </c:pt>
                <c:pt idx="65">
                  <c:v>0.16999999999999901</c:v>
                </c:pt>
                <c:pt idx="66">
                  <c:v>0.159999999999999</c:v>
                </c:pt>
                <c:pt idx="67">
                  <c:v>0.149999999999999</c:v>
                </c:pt>
                <c:pt idx="68">
                  <c:v>0.13999999999999899</c:v>
                </c:pt>
                <c:pt idx="69">
                  <c:v>0.12999999999999901</c:v>
                </c:pt>
                <c:pt idx="70">
                  <c:v>0.119999999999999</c:v>
                </c:pt>
                <c:pt idx="71">
                  <c:v>0.109999999999999</c:v>
                </c:pt>
                <c:pt idx="72">
                  <c:v>9.9999999999999006E-2</c:v>
                </c:pt>
                <c:pt idx="73">
                  <c:v>8.9999999999998997E-2</c:v>
                </c:pt>
                <c:pt idx="74">
                  <c:v>7.9999999999999002E-2</c:v>
                </c:pt>
                <c:pt idx="75">
                  <c:v>6.9999999999998994E-2</c:v>
                </c:pt>
                <c:pt idx="76">
                  <c:v>5.9999999999999103E-2</c:v>
                </c:pt>
                <c:pt idx="77">
                  <c:v>4.9999999999998997E-2</c:v>
                </c:pt>
                <c:pt idx="78">
                  <c:v>3.9999999999999002E-2</c:v>
                </c:pt>
                <c:pt idx="79">
                  <c:v>2.9999999999999E-2</c:v>
                </c:pt>
                <c:pt idx="80">
                  <c:v>1.9999999999999001E-2</c:v>
                </c:pt>
                <c:pt idx="81">
                  <c:v>9.9999999999990097E-3</c:v>
                </c:pt>
                <c:pt idx="82">
                  <c:v>0</c:v>
                </c:pt>
              </c:numCache>
            </c:numRef>
          </c:cat>
          <c:val>
            <c:numRef>
              <c:f>Sayfa1!$C$2:$C$85</c:f>
              <c:numCache>
                <c:formatCode>General</c:formatCode>
                <c:ptCount val="84"/>
                <c:pt idx="0">
                  <c:v>5.5555555555555545</c:v>
                </c:pt>
                <c:pt idx="1">
                  <c:v>5.2631578947368434</c:v>
                </c:pt>
                <c:pt idx="2">
                  <c:v>5.0000000000000009</c:v>
                </c:pt>
                <c:pt idx="3">
                  <c:v>4.7619047619047628</c:v>
                </c:pt>
                <c:pt idx="4">
                  <c:v>4.5454545454545459</c:v>
                </c:pt>
                <c:pt idx="5">
                  <c:v>4.3478260869565224</c:v>
                </c:pt>
                <c:pt idx="6">
                  <c:v>4.166666666666667</c:v>
                </c:pt>
                <c:pt idx="7">
                  <c:v>4</c:v>
                </c:pt>
                <c:pt idx="8">
                  <c:v>3.8461538461538458</c:v>
                </c:pt>
                <c:pt idx="9">
                  <c:v>3.7037037037037033</c:v>
                </c:pt>
                <c:pt idx="10">
                  <c:v>3.5714285714285712</c:v>
                </c:pt>
                <c:pt idx="11">
                  <c:v>3.4482758620689653</c:v>
                </c:pt>
                <c:pt idx="12">
                  <c:v>3.333333333333333</c:v>
                </c:pt>
                <c:pt idx="13">
                  <c:v>3.2258064516129026</c:v>
                </c:pt>
                <c:pt idx="14">
                  <c:v>3.1250000000000004</c:v>
                </c:pt>
                <c:pt idx="15">
                  <c:v>3.0303030303030307</c:v>
                </c:pt>
                <c:pt idx="16">
                  <c:v>2.9411764705882355</c:v>
                </c:pt>
                <c:pt idx="17">
                  <c:v>2.8571428571428572</c:v>
                </c:pt>
                <c:pt idx="18">
                  <c:v>2.7777777777777777</c:v>
                </c:pt>
                <c:pt idx="19">
                  <c:v>2.7027027027027026</c:v>
                </c:pt>
                <c:pt idx="20">
                  <c:v>2.6315789473684212</c:v>
                </c:pt>
                <c:pt idx="21">
                  <c:v>2.5641025641025639</c:v>
                </c:pt>
                <c:pt idx="22">
                  <c:v>2.5</c:v>
                </c:pt>
                <c:pt idx="23">
                  <c:v>2.4390243902439024</c:v>
                </c:pt>
                <c:pt idx="24">
                  <c:v>2.3809523809523809</c:v>
                </c:pt>
                <c:pt idx="25">
                  <c:v>2.3255813953488369</c:v>
                </c:pt>
                <c:pt idx="26">
                  <c:v>2.2727272727272729</c:v>
                </c:pt>
                <c:pt idx="27">
                  <c:v>2.2222222222222223</c:v>
                </c:pt>
                <c:pt idx="28">
                  <c:v>2.1739130434782612</c:v>
                </c:pt>
                <c:pt idx="29">
                  <c:v>2.1276595744680851</c:v>
                </c:pt>
                <c:pt idx="30">
                  <c:v>2.0833333333333335</c:v>
                </c:pt>
                <c:pt idx="31">
                  <c:v>2.0408163265306123</c:v>
                </c:pt>
                <c:pt idx="32">
                  <c:v>2</c:v>
                </c:pt>
                <c:pt idx="33">
                  <c:v>1.9607843137254901</c:v>
                </c:pt>
                <c:pt idx="34">
                  <c:v>1.9230769230769229</c:v>
                </c:pt>
                <c:pt idx="35">
                  <c:v>1.8867924528301885</c:v>
                </c:pt>
                <c:pt idx="36">
                  <c:v>1.8518518518518516</c:v>
                </c:pt>
                <c:pt idx="37">
                  <c:v>1.8181818181818181</c:v>
                </c:pt>
                <c:pt idx="38">
                  <c:v>1.7857142857142856</c:v>
                </c:pt>
                <c:pt idx="39">
                  <c:v>1.7543859649122777</c:v>
                </c:pt>
                <c:pt idx="40">
                  <c:v>1.72413793103448</c:v>
                </c:pt>
                <c:pt idx="41">
                  <c:v>1.6949152542372854</c:v>
                </c:pt>
                <c:pt idx="42">
                  <c:v>1.6666666666666639</c:v>
                </c:pt>
                <c:pt idx="43">
                  <c:v>1.6393442622950793</c:v>
                </c:pt>
                <c:pt idx="44">
                  <c:v>1.6129032258064491</c:v>
                </c:pt>
                <c:pt idx="45">
                  <c:v>1.5873015873015848</c:v>
                </c:pt>
                <c:pt idx="46">
                  <c:v>1.5624999999999976</c:v>
                </c:pt>
                <c:pt idx="47">
                  <c:v>1.5384615384615361</c:v>
                </c:pt>
                <c:pt idx="48">
                  <c:v>1.5151515151515127</c:v>
                </c:pt>
                <c:pt idx="49">
                  <c:v>1.4925373134328335</c:v>
                </c:pt>
                <c:pt idx="50">
                  <c:v>1.4705882352941153</c:v>
                </c:pt>
                <c:pt idx="51">
                  <c:v>1.4492753623188384</c:v>
                </c:pt>
                <c:pt idx="52">
                  <c:v>1.4285714285714264</c:v>
                </c:pt>
                <c:pt idx="53">
                  <c:v>1.40845070422535</c:v>
                </c:pt>
                <c:pt idx="54">
                  <c:v>1.3888888888888871</c:v>
                </c:pt>
                <c:pt idx="55">
                  <c:v>1.3698630136986283</c:v>
                </c:pt>
                <c:pt idx="56">
                  <c:v>1.3513513513513495</c:v>
                </c:pt>
                <c:pt idx="57">
                  <c:v>1.3333333333333315</c:v>
                </c:pt>
                <c:pt idx="58">
                  <c:v>1.3157894736842088</c:v>
                </c:pt>
                <c:pt idx="59">
                  <c:v>1.2987012987012969</c:v>
                </c:pt>
                <c:pt idx="60">
                  <c:v>1.2820512820512804</c:v>
                </c:pt>
                <c:pt idx="61">
                  <c:v>1.2658227848101249</c:v>
                </c:pt>
                <c:pt idx="62">
                  <c:v>1.2499999999999984</c:v>
                </c:pt>
                <c:pt idx="63">
                  <c:v>1.2345679012345665</c:v>
                </c:pt>
                <c:pt idx="64">
                  <c:v>1.2195121951219499</c:v>
                </c:pt>
                <c:pt idx="65">
                  <c:v>1.2048192771084323</c:v>
                </c:pt>
                <c:pt idx="66">
                  <c:v>1.1904761904761891</c:v>
                </c:pt>
                <c:pt idx="67">
                  <c:v>1.1764705882352928</c:v>
                </c:pt>
                <c:pt idx="68">
                  <c:v>1.1627906976744173</c:v>
                </c:pt>
                <c:pt idx="69">
                  <c:v>1.1494252873563204</c:v>
                </c:pt>
                <c:pt idx="70">
                  <c:v>1.1363636363636351</c:v>
                </c:pt>
                <c:pt idx="71">
                  <c:v>1.1235955056179763</c:v>
                </c:pt>
                <c:pt idx="72">
                  <c:v>1.1111111111111098</c:v>
                </c:pt>
                <c:pt idx="73">
                  <c:v>1.0989010989010977</c:v>
                </c:pt>
                <c:pt idx="74">
                  <c:v>1.0869565217391293</c:v>
                </c:pt>
                <c:pt idx="75">
                  <c:v>1.0752688172042999</c:v>
                </c:pt>
                <c:pt idx="76">
                  <c:v>1.0638297872340414</c:v>
                </c:pt>
                <c:pt idx="77">
                  <c:v>1.0526315789473673</c:v>
                </c:pt>
                <c:pt idx="78">
                  <c:v>1.0416666666666656</c:v>
                </c:pt>
                <c:pt idx="79">
                  <c:v>1.0309278350515454</c:v>
                </c:pt>
                <c:pt idx="80">
                  <c:v>1.020408163265305</c:v>
                </c:pt>
                <c:pt idx="81">
                  <c:v>1.0101010101010091</c:v>
                </c:pt>
                <c:pt idx="82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0C-4A8C-B6F3-96DF7F643E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23551023"/>
        <c:axId val="1223548943"/>
      </c:lineChart>
      <c:catAx>
        <c:axId val="12235510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tr-TR"/>
                  <a:t>a</a:t>
                </a:r>
                <a:r>
                  <a:rPr lang="tr-TR" baseline="0"/>
                  <a:t> değeri</a:t>
                </a:r>
                <a:endParaRPr lang="tr-T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tr-T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1223548943"/>
        <c:crosses val="autoZero"/>
        <c:auto val="1"/>
        <c:lblAlgn val="ctr"/>
        <c:lblOffset val="100"/>
        <c:noMultiLvlLbl val="0"/>
      </c:catAx>
      <c:valAx>
        <c:axId val="122354894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tr-TR"/>
                  <a:t>Frekans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tr-T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12235510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gif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42698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2688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40448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611724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231218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635196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1990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752201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71769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92557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71656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31489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1988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6140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82772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84804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21449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0BCA1C8-C138-44D3-A884-227D0E674B64}" type="datetimeFigureOut">
              <a:rPr lang="tr-TR" smtClean="0"/>
              <a:t>2022-09-15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95EE1F-1FBF-4613-81BC-5796CEFDED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218814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17" r:id="rId1"/>
    <p:sldLayoutId id="2147484318" r:id="rId2"/>
    <p:sldLayoutId id="2147484319" r:id="rId3"/>
    <p:sldLayoutId id="2147484320" r:id="rId4"/>
    <p:sldLayoutId id="2147484321" r:id="rId5"/>
    <p:sldLayoutId id="2147484322" r:id="rId6"/>
    <p:sldLayoutId id="2147484323" r:id="rId7"/>
    <p:sldLayoutId id="2147484324" r:id="rId8"/>
    <p:sldLayoutId id="2147484325" r:id="rId9"/>
    <p:sldLayoutId id="2147484326" r:id="rId10"/>
    <p:sldLayoutId id="2147484327" r:id="rId11"/>
    <p:sldLayoutId id="2147484328" r:id="rId12"/>
    <p:sldLayoutId id="2147484329" r:id="rId13"/>
    <p:sldLayoutId id="2147484330" r:id="rId14"/>
    <p:sldLayoutId id="2147484331" r:id="rId15"/>
    <p:sldLayoutId id="2147484332" r:id="rId16"/>
    <p:sldLayoutId id="214748433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accent1">
              <a:lumMod val="75000"/>
            </a:schemeClr>
          </a:fgClr>
          <a:bgClr>
            <a:schemeClr val="accent1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t Başlık 2">
            <a:extLst>
              <a:ext uri="{FF2B5EF4-FFF2-40B4-BE49-F238E27FC236}">
                <a16:creationId xmlns:a16="http://schemas.microsoft.com/office/drawing/2014/main" id="{E7CBBDD5-6DEB-5F24-5487-C7A4B0B32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2231" y="4701724"/>
            <a:ext cx="8967537" cy="1075840"/>
          </a:xfrm>
        </p:spPr>
        <p:txBody>
          <a:bodyPr>
            <a:normAutofit/>
          </a:bodyPr>
          <a:lstStyle/>
          <a:p>
            <a:r>
              <a:rPr lang="tr-TR" dirty="0"/>
              <a:t>Konu: 3 Boyutlu Ortamda Durum Farkındalığı Görselleştirme</a:t>
            </a:r>
          </a:p>
          <a:p>
            <a:r>
              <a:rPr lang="tr-TR" dirty="0"/>
              <a:t>Hazırlayan: Yakup Gündüz 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C0FE37C8-4F2A-D0FE-A791-20F5260F1C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338" y="1494888"/>
            <a:ext cx="2281907" cy="263230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Dikdörtgen 11">
            <a:extLst>
              <a:ext uri="{FF2B5EF4-FFF2-40B4-BE49-F238E27FC236}">
                <a16:creationId xmlns:a16="http://schemas.microsoft.com/office/drawing/2014/main" id="{F0E66894-C97C-EB7D-D1EE-62CED66E49EC}"/>
              </a:ext>
            </a:extLst>
          </p:cNvPr>
          <p:cNvSpPr/>
          <p:nvPr/>
        </p:nvSpPr>
        <p:spPr>
          <a:xfrm>
            <a:off x="4907267" y="2349376"/>
            <a:ext cx="49762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Sunum Dosyası</a:t>
            </a:r>
          </a:p>
        </p:txBody>
      </p:sp>
    </p:spTree>
    <p:extLst>
      <p:ext uri="{BB962C8B-B14F-4D97-AF65-F5344CB8AC3E}">
        <p14:creationId xmlns:p14="http://schemas.microsoft.com/office/powerpoint/2010/main" val="3180904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DB8902C-90E7-71F0-811A-6BFB3A2A6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EULER VS QUATERNİON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4726AE0-87E8-ADDB-9346-3DA6FEDBAF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tr-TR" dirty="0"/>
              <a:t>EULER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D1154172-8DDF-284F-8B53-6CA961F775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tr-TR" dirty="0"/>
              <a:t>Avantajı:</a:t>
            </a:r>
          </a:p>
          <a:p>
            <a:r>
              <a:rPr lang="tr-TR" dirty="0"/>
              <a:t>Kolay anlaşılması ve uygulanması</a:t>
            </a:r>
          </a:p>
          <a:p>
            <a:pPr marL="0" indent="0">
              <a:buNone/>
            </a:pPr>
            <a:r>
              <a:rPr lang="tr-TR" dirty="0"/>
              <a:t>Dezavantajı:</a:t>
            </a:r>
          </a:p>
          <a:p>
            <a:r>
              <a:rPr lang="tr-TR" dirty="0"/>
              <a:t>İşlem maliyeti yüksek ve </a:t>
            </a:r>
            <a:r>
              <a:rPr lang="tr-TR" dirty="0" err="1"/>
              <a:t>gimbal</a:t>
            </a:r>
            <a:r>
              <a:rPr lang="tr-TR" dirty="0"/>
              <a:t> </a:t>
            </a:r>
            <a:r>
              <a:rPr lang="tr-TR" dirty="0" err="1"/>
              <a:t>lock</a:t>
            </a:r>
            <a:r>
              <a:rPr lang="tr-TR" dirty="0"/>
              <a:t> sorunu</a:t>
            </a:r>
          </a:p>
          <a:p>
            <a:r>
              <a:rPr lang="tr-TR" dirty="0"/>
              <a:t>Tepki algılamada sıkıntı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23C19F07-2A5C-D5D6-536F-2FBEE1CA6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tr-TR" dirty="0"/>
              <a:t>QUATERNİON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4660ADD0-8316-F261-D0C3-CDC12ABF3AB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tr-TR" dirty="0"/>
              <a:t>Avantajı:</a:t>
            </a:r>
          </a:p>
          <a:p>
            <a:r>
              <a:rPr lang="tr-TR" dirty="0"/>
              <a:t>İşlem maliyeti düşük hareket kabiliyeti yüksek</a:t>
            </a:r>
          </a:p>
          <a:p>
            <a:pPr marL="0" indent="0">
              <a:buNone/>
            </a:pPr>
            <a:r>
              <a:rPr lang="tr-TR" dirty="0"/>
              <a:t>Dezavantajı:</a:t>
            </a:r>
          </a:p>
          <a:p>
            <a:r>
              <a:rPr lang="tr-TR" dirty="0"/>
              <a:t>Anlaşılması ve uygulanması zor</a:t>
            </a:r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40701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50ABD9E-2F6D-6961-9655-27AFA4FB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dirty="0" err="1"/>
              <a:t>Gimbal</a:t>
            </a:r>
            <a:r>
              <a:rPr lang="tr-TR" dirty="0"/>
              <a:t> </a:t>
            </a:r>
            <a:r>
              <a:rPr lang="tr-TR" dirty="0" err="1"/>
              <a:t>lock</a:t>
            </a:r>
            <a:r>
              <a:rPr lang="tr-TR" dirty="0"/>
              <a:t> etkisi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368466C-3D36-EF97-129C-4D500BEBD2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74"/>
          <a:stretch/>
        </p:blipFill>
        <p:spPr bwMode="auto">
          <a:xfrm>
            <a:off x="2094638" y="2765826"/>
            <a:ext cx="7999547" cy="2739798"/>
          </a:xfrm>
          <a:prstGeom prst="rect">
            <a:avLst/>
          </a:prstGeom>
          <a:gradFill>
            <a:gsLst>
              <a:gs pos="61496">
                <a:srgbClr val="C8C8C8"/>
              </a:gs>
              <a:gs pos="39072">
                <a:srgbClr val="D9D9D9"/>
              </a:gs>
              <a:gs pos="0">
                <a:schemeClr val="accent1">
                  <a:lumMod val="5000"/>
                  <a:lumOff val="95000"/>
                </a:schemeClr>
              </a:gs>
              <a:gs pos="49992">
                <a:srgbClr val="D1D1D1"/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rgbClr val="000000"/>
            </a:solidFill>
          </a:ln>
          <a:effectLst>
            <a:softEdge rad="3810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İçerik Yer Tutucusu 7">
            <a:extLst>
              <a:ext uri="{FF2B5EF4-FFF2-40B4-BE49-F238E27FC236}">
                <a16:creationId xmlns:a16="http://schemas.microsoft.com/office/drawing/2014/main" id="{A1141999-66B7-24C8-C760-4E15B9C8A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90743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uler_quatenino">
            <a:hlinkClick r:id="" action="ppaction://media"/>
            <a:extLst>
              <a:ext uri="{FF2B5EF4-FFF2-40B4-BE49-F238E27FC236}">
                <a16:creationId xmlns:a16="http://schemas.microsoft.com/office/drawing/2014/main" id="{3D359C9C-9F3F-3C02-9F22-6290791A4F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0225" y="828783"/>
            <a:ext cx="8591550" cy="5200434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29987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1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ED8851B-E895-0205-9619-84F57E112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Layout</a:t>
            </a:r>
            <a:r>
              <a:rPr lang="tr-TR" dirty="0"/>
              <a:t> yapısı ile arayüz oluşturulması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59DFA5E8-9A50-435C-191B-892F9F911B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25" t="2433" r="2483" b="2128"/>
          <a:stretch/>
        </p:blipFill>
        <p:spPr>
          <a:xfrm>
            <a:off x="4171950" y="2743200"/>
            <a:ext cx="3867150" cy="2981325"/>
          </a:xfr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671219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C30873C-8C74-1B07-177B-701FA1DA9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dirty="0"/>
              <a:t>ÇALIŞMALARIN BİRLEŞTİRİLMİŞ HALİ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EEDFBA43-8A6A-956A-0266-D991398C23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44"/>
          <a:stretch/>
        </p:blipFill>
        <p:spPr>
          <a:xfrm>
            <a:off x="1970126" y="2089507"/>
            <a:ext cx="8248572" cy="4357346"/>
          </a:xfr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324701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9AE66ED-ED89-9CC5-EE8A-D75B77CD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76500"/>
            <a:ext cx="9905998" cy="1905000"/>
          </a:xfrm>
        </p:spPr>
        <p:txBody>
          <a:bodyPr/>
          <a:lstStyle/>
          <a:p>
            <a:pPr algn="ctr"/>
            <a:r>
              <a:rPr lang="tr-TR" dirty="0"/>
              <a:t>Beni dinlediğiniz için teşekkürler</a:t>
            </a:r>
          </a:p>
        </p:txBody>
      </p:sp>
    </p:spTree>
    <p:extLst>
      <p:ext uri="{BB962C8B-B14F-4D97-AF65-F5344CB8AC3E}">
        <p14:creationId xmlns:p14="http://schemas.microsoft.com/office/powerpoint/2010/main" val="3464966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4" descr="Randal W. Beard, Timothy W. McLain - Small Unmanned Aircraft: Theory and Practice">
            <a:extLst>
              <a:ext uri="{FF2B5EF4-FFF2-40B4-BE49-F238E27FC236}">
                <a16:creationId xmlns:a16="http://schemas.microsoft.com/office/drawing/2014/main" id="{3E850CFA-5A7E-6CFA-6889-B49020BE0C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pic>
        <p:nvPicPr>
          <p:cNvPr id="1030" name="Picture 6" descr="Randal W. Beard, Timothy W. McLain - Small Unmanned Aircraft: Theory and Practice">
            <a:extLst>
              <a:ext uri="{FF2B5EF4-FFF2-40B4-BE49-F238E27FC236}">
                <a16:creationId xmlns:a16="http://schemas.microsoft.com/office/drawing/2014/main" id="{CF58DEFB-983B-AAA8-5A79-F6EB07DEF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476" y="623476"/>
            <a:ext cx="4000415" cy="5601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5EACEBB-59FF-4542-B9DF-85D120A0E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817" y="670922"/>
            <a:ext cx="2753130" cy="275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7524BD8-4199-1DB4-AAB3-27BEC3C5C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097" y="3736043"/>
            <a:ext cx="2236569" cy="2451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1381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264EA11-915A-53FA-31C4-1B04DBFB9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852" y="849297"/>
            <a:ext cx="9112296" cy="1521041"/>
          </a:xfrm>
        </p:spPr>
        <p:txBody>
          <a:bodyPr/>
          <a:lstStyle/>
          <a:p>
            <a:pPr algn="ctr"/>
            <a:r>
              <a:rPr lang="tr-TR"/>
              <a:t>Farklı senaryolarda </a:t>
            </a:r>
            <a:r>
              <a:rPr lang="tr-TR" dirty="0"/>
              <a:t>algoritmaları test etmek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8F541DCD-8B35-4CB0-672C-7DAFFB82BCD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1413" y="2938258"/>
            <a:ext cx="4876800" cy="2805594"/>
          </a:xfrm>
          <a:prstGeom prst="rect">
            <a:avLst/>
          </a:prstGeom>
        </p:spPr>
      </p:pic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2FB65083-3133-BC3A-912C-1E54977657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0613" y="2938258"/>
            <a:ext cx="4876800" cy="280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0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8F935B7-6B3B-B243-3B3D-0501EF8A8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742983"/>
          </a:xfrm>
        </p:spPr>
        <p:txBody>
          <a:bodyPr/>
          <a:lstStyle/>
          <a:p>
            <a:pPr algn="ctr"/>
            <a:r>
              <a:rPr lang="tr-TR" dirty="0"/>
              <a:t>Durum farkındalığı için neler yapılabilir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209D7CE-3F18-6368-4032-27D965EA5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60972"/>
            <a:ext cx="9905998" cy="3124201"/>
          </a:xfrm>
        </p:spPr>
        <p:txBody>
          <a:bodyPr>
            <a:normAutofit/>
          </a:bodyPr>
          <a:lstStyle/>
          <a:p>
            <a:r>
              <a:rPr lang="tr-TR" dirty="0"/>
              <a:t>DÜZ </a:t>
            </a:r>
            <a:r>
              <a:rPr lang="tr-TR"/>
              <a:t>GİTME  </a:t>
            </a:r>
            <a:endParaRPr lang="tr-TR" dirty="0"/>
          </a:p>
          <a:p>
            <a:r>
              <a:rPr lang="tr-TR" dirty="0"/>
              <a:t>DAİRE ÇİZME</a:t>
            </a:r>
          </a:p>
          <a:p>
            <a:r>
              <a:rPr lang="tr-TR" dirty="0"/>
              <a:t>İRTİFA KONTROL</a:t>
            </a:r>
          </a:p>
          <a:p>
            <a:r>
              <a:rPr lang="tr-TR" dirty="0"/>
              <a:t>YÖN TAKİP </a:t>
            </a:r>
          </a:p>
          <a:p>
            <a:r>
              <a:rPr lang="tr-TR" dirty="0"/>
              <a:t>X VE Y DÜZLEMDEKİ BÜYÜK DEĞİŞİMLERİ ALGILAMA</a:t>
            </a:r>
          </a:p>
        </p:txBody>
      </p:sp>
    </p:spTree>
    <p:extLst>
      <p:ext uri="{BB962C8B-B14F-4D97-AF65-F5344CB8AC3E}">
        <p14:creationId xmlns:p14="http://schemas.microsoft.com/office/powerpoint/2010/main" val="840766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037BB0E-6836-8777-0AB8-EFE384D36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/>
              <a:t>BİRİNCİ DERECE ALÇAK GEÇİREN FİLTRE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A570D18-8C0A-2C9A-A45A-DC635FF28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Metin kutusu 4">
                <a:extLst>
                  <a:ext uri="{FF2B5EF4-FFF2-40B4-BE49-F238E27FC236}">
                    <a16:creationId xmlns:a16="http://schemas.microsoft.com/office/drawing/2014/main" id="{775FE129-B64A-7630-F4C1-61F9D62A73EB}"/>
                  </a:ext>
                </a:extLst>
              </p:cNvPr>
              <p:cNvSpPr txBox="1"/>
              <p:nvPr/>
            </p:nvSpPr>
            <p:spPr>
              <a:xfrm>
                <a:off x="3045609" y="2887796"/>
                <a:ext cx="6097604" cy="3945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sSub>
                            <m:sSubPr>
                              <m:ctrlPr>
                                <a:rPr lang="tr-TR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tr-TR" i="1">
                                  <a:latin typeface="Cambria Math" panose="02040503050406030204" pitchFamily="18" charset="0"/>
                                </a:rPr>
                                <m:t>𝑙𝑜𝑤𝑝𝑎𝑠𝑠</m:t>
                              </m:r>
                            </m:e>
                            <m:sub>
                              <m:r>
                                <a:rPr lang="tr-T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sub>
                      </m:sSub>
                      <m:r>
                        <a:rPr lang="tr-TR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tr-TR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tr-TR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tr-TR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tr-TR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tr-TR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tr-T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) 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tr-TR" dirty="0"/>
              </a:p>
            </p:txBody>
          </p:sp>
        </mc:Choice>
        <mc:Fallback xmlns="">
          <p:sp>
            <p:nvSpPr>
              <p:cNvPr id="5" name="Metin kutusu 4">
                <a:extLst>
                  <a:ext uri="{FF2B5EF4-FFF2-40B4-BE49-F238E27FC236}">
                    <a16:creationId xmlns:a16="http://schemas.microsoft.com/office/drawing/2014/main" id="{775FE129-B64A-7630-F4C1-61F9D62A7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5609" y="2887796"/>
                <a:ext cx="6097604" cy="394532"/>
              </a:xfrm>
              <a:prstGeom prst="rect">
                <a:avLst/>
              </a:prstGeom>
              <a:blipFill>
                <a:blip r:embed="rId2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Grafik 5">
            <a:extLst>
              <a:ext uri="{FF2B5EF4-FFF2-40B4-BE49-F238E27FC236}">
                <a16:creationId xmlns:a16="http://schemas.microsoft.com/office/drawing/2014/main" id="{D9F016C3-516A-08CB-99C8-2D67BFDC41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1558114"/>
              </p:ext>
            </p:extLst>
          </p:nvPr>
        </p:nvGraphicFramePr>
        <p:xfrm>
          <a:off x="3216274" y="3493687"/>
          <a:ext cx="5756275" cy="2297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23108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1DE131-9FD2-D188-D927-CBDD4220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Alçak geçiren filtre dereceleri ve veri kalitesi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B65FFD9D-3BD9-29C2-F216-D5BD4497B5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67401" y="2666999"/>
            <a:ext cx="4760910" cy="2780985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3076" name="Picture 4" descr="butterworth filter approximations">
            <a:extLst>
              <a:ext uri="{FF2B5EF4-FFF2-40B4-BE49-F238E27FC236}">
                <a16:creationId xmlns:a16="http://schemas.microsoft.com/office/drawing/2014/main" id="{B22E724A-EE9E-4B4A-6E85-393C10E52D1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89" y="2666999"/>
            <a:ext cx="4075992" cy="2780985"/>
          </a:xfrm>
          <a:prstGeom prst="rect">
            <a:avLst/>
          </a:prstGeom>
          <a:gradFill flip="none" rotWithShape="1">
            <a:gsLst>
              <a:gs pos="0">
                <a:srgbClr val="F1F1EC"/>
              </a:gs>
              <a:gs pos="4000">
                <a:srgbClr val="F8F8F4"/>
              </a:gs>
              <a:gs pos="0">
                <a:srgbClr val="E8E8DF"/>
              </a:gs>
              <a:gs pos="0">
                <a:srgbClr val="EDEDE6"/>
              </a:gs>
              <a:gs pos="0">
                <a:schemeClr val="accent2">
                  <a:lumMod val="5000"/>
                  <a:lumOff val="95000"/>
                </a:schemeClr>
              </a:gs>
              <a:gs pos="0">
                <a:schemeClr val="accent2">
                  <a:lumMod val="5000"/>
                  <a:lumOff val="95000"/>
                </a:schemeClr>
              </a:gs>
              <a:gs pos="0">
                <a:schemeClr val="accent2">
                  <a:lumMod val="5000"/>
                  <a:lumOff val="95000"/>
                </a:schemeClr>
              </a:gs>
              <a:gs pos="0">
                <a:schemeClr val="accent2">
                  <a:lumMod val="45000"/>
                  <a:lumOff val="55000"/>
                </a:schemeClr>
              </a:gs>
              <a:gs pos="0">
                <a:schemeClr val="accent2">
                  <a:lumMod val="45000"/>
                  <a:lumOff val="55000"/>
                </a:schemeClr>
              </a:gs>
              <a:gs pos="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4250745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2177711-C162-D768-891B-B822B63A0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3 boyutlu ortam ve cisim tanımlama 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7998C103-09C3-3F9B-B7A8-D00E36E8B97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5371" t="2181"/>
          <a:stretch/>
        </p:blipFill>
        <p:spPr>
          <a:xfrm>
            <a:off x="1141413" y="2866401"/>
            <a:ext cx="4876800" cy="2725398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545375AE-DD3D-2876-4CB4-4C678EC108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32556"/>
          <a:stretch/>
        </p:blipFill>
        <p:spPr>
          <a:xfrm>
            <a:off x="6018213" y="2866400"/>
            <a:ext cx="5029200" cy="2725398"/>
          </a:xfrm>
          <a:prstGeom prst="rect">
            <a:avLst/>
          </a:prstGeom>
          <a:pattFill prst="pct5">
            <a:fgClr>
              <a:schemeClr val="bg2"/>
            </a:fgClr>
            <a:bgClr>
              <a:schemeClr val="bg1"/>
            </a:bgClr>
          </a:pattFill>
          <a:ln>
            <a:solidFill>
              <a:srgbClr val="000000"/>
            </a:solidFill>
          </a:ln>
          <a:effectLst>
            <a:softEdge rad="114300"/>
          </a:effectLst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EB44CBBC-D8FA-DA99-4D25-4DCE92FEB7CB}"/>
              </a:ext>
            </a:extLst>
          </p:cNvPr>
          <p:cNvSpPr txBox="1"/>
          <p:nvPr/>
        </p:nvSpPr>
        <p:spPr>
          <a:xfrm>
            <a:off x="1543050" y="3238500"/>
            <a:ext cx="232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I. Üç Boyutlu Ortam</a:t>
            </a: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114D2421-5401-D13E-CED1-D3D92749D7B0}"/>
              </a:ext>
            </a:extLst>
          </p:cNvPr>
          <p:cNvSpPr txBox="1"/>
          <p:nvPr/>
        </p:nvSpPr>
        <p:spPr>
          <a:xfrm>
            <a:off x="6419850" y="3238500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II. Üç Boyutlu Cisim</a:t>
            </a:r>
          </a:p>
        </p:txBody>
      </p:sp>
    </p:spTree>
    <p:extLst>
      <p:ext uri="{BB962C8B-B14F-4D97-AF65-F5344CB8AC3E}">
        <p14:creationId xmlns:p14="http://schemas.microsoft.com/office/powerpoint/2010/main" val="2717000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D5BCD67-41A9-C222-FBC8-73759693E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3 BOYUTLU ORTAMDA DAİRE OLUŞTURMA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1F8821CB-D70B-A6B0-6232-1FE8512E8E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5783" t="11482" r="5952" b="11981"/>
          <a:stretch/>
        </p:blipFill>
        <p:spPr bwMode="auto">
          <a:xfrm>
            <a:off x="975258" y="2943225"/>
            <a:ext cx="5119154" cy="2466518"/>
          </a:xfrm>
          <a:prstGeom prst="rect">
            <a:avLst/>
          </a:prstGeom>
          <a:ln>
            <a:noFill/>
          </a:ln>
          <a:effectLst>
            <a:softEdge rad="10160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07B237AF-FB8A-F873-5A34-4C089794F1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269" y="2943225"/>
            <a:ext cx="4286250" cy="25717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651188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5B2DF68-6D60-9CFA-3FB7-943F01900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Rotasyon Nedir</a:t>
            </a:r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297D118B-4300-57E9-B42D-9B339595A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27716"/>
            <a:ext cx="9905998" cy="3124201"/>
          </a:xfrm>
        </p:spPr>
        <p:txBody>
          <a:bodyPr/>
          <a:lstStyle/>
          <a:p>
            <a:pPr marL="0" indent="0">
              <a:buNone/>
            </a:pPr>
            <a:r>
              <a:rPr lang="tr-T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Rotasyon döndürme eylemi olarak tanımlanabilir. </a:t>
            </a:r>
          </a:p>
          <a:p>
            <a:pPr marL="0" indent="0">
              <a:buNone/>
            </a:pPr>
            <a:r>
              <a:rPr lang="tr-T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Cisimlerin merkezi etrafında yaptığı hareketlerin hepsine kapsamaktadır. </a:t>
            </a:r>
          </a:p>
          <a:p>
            <a:pPr marL="0" indent="0">
              <a:buNone/>
            </a:pPr>
            <a:r>
              <a:rPr lang="tr-T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Özellikle oyunlarda, uzayda havacılıkta 3 boyutlu ortamda bir cismin dönüşünü ifade etmek için kullanılır.</a:t>
            </a:r>
            <a:endParaRPr lang="tr-T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251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ğ Gözü">
  <a:themeElements>
    <a:clrScheme name="Ağ Göz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Ağ Göz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ğ Göz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TM03457485[[fn=Ağ Gözü]]</Template>
  <TotalTime>1028</TotalTime>
  <Words>170</Words>
  <Application>Microsoft Office PowerPoint</Application>
  <PresentationFormat>Geniş ekran</PresentationFormat>
  <Paragraphs>45</Paragraphs>
  <Slides>15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0" baseType="lpstr">
      <vt:lpstr>Arial</vt:lpstr>
      <vt:lpstr>Calibri</vt:lpstr>
      <vt:lpstr>Cambria Math</vt:lpstr>
      <vt:lpstr>Century Gothic</vt:lpstr>
      <vt:lpstr>Ağ Gözü</vt:lpstr>
      <vt:lpstr>PowerPoint Sunusu</vt:lpstr>
      <vt:lpstr>PowerPoint Sunusu</vt:lpstr>
      <vt:lpstr>Farklı senaryolarda algoritmaları test etmek</vt:lpstr>
      <vt:lpstr>Durum farkındalığı için neler yapılabilir</vt:lpstr>
      <vt:lpstr>BİRİNCİ DERECE ALÇAK GEÇİREN FİLTRE</vt:lpstr>
      <vt:lpstr>Alçak geçiren filtre dereceleri ve veri kalitesi</vt:lpstr>
      <vt:lpstr>3 boyutlu ortam ve cisim tanımlama </vt:lpstr>
      <vt:lpstr>3 BOYUTLU ORTAMDA DAİRE OLUŞTURMA</vt:lpstr>
      <vt:lpstr>Rotasyon Nedir</vt:lpstr>
      <vt:lpstr>EULER VS QUATERNİON</vt:lpstr>
      <vt:lpstr>Gimbal lock etkisi</vt:lpstr>
      <vt:lpstr>PowerPoint Sunusu</vt:lpstr>
      <vt:lpstr>Layout yapısı ile arayüz oluşturulması</vt:lpstr>
      <vt:lpstr>ÇALIŞMALARIN BİRLEŞTİRİLMİŞ HALİ</vt:lpstr>
      <vt:lpstr>Beni dinlediğiniz için teşekkürler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MTKS </dc:title>
  <dc:creator>PC_1589</dc:creator>
  <cp:lastModifiedBy>PC_1589</cp:lastModifiedBy>
  <cp:revision>9</cp:revision>
  <dcterms:created xsi:type="dcterms:W3CDTF">2022-09-13T07:19:22Z</dcterms:created>
  <dcterms:modified xsi:type="dcterms:W3CDTF">2022-09-15T12:36:20Z</dcterms:modified>
</cp:coreProperties>
</file>

<file path=docProps/thumbnail.jpeg>
</file>